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179401">
            <a:off x="6681264" y="-3557144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16497169" y="0"/>
                </a:moveTo>
                <a:lnTo>
                  <a:pt x="0" y="0"/>
                </a:lnTo>
                <a:lnTo>
                  <a:pt x="0" y="13407699"/>
                </a:lnTo>
                <a:lnTo>
                  <a:pt x="16497169" y="13407699"/>
                </a:lnTo>
                <a:lnTo>
                  <a:pt x="16497169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42029" y="2483449"/>
            <a:ext cx="12803943" cy="432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8"/>
              </a:lnSpc>
            </a:pPr>
            <a:r>
              <a:rPr lang="en-US" sz="10034">
                <a:solidFill>
                  <a:srgbClr val="FAFAFA"/>
                </a:solidFill>
                <a:latin typeface="Poppins"/>
              </a:rPr>
              <a:t>DESCRIÇÃO DAS ETAPAS</a:t>
            </a:r>
          </a:p>
          <a:p>
            <a:pPr algn="ctr">
              <a:lnSpc>
                <a:spcPts val="11038"/>
              </a:lnSpc>
            </a:pPr>
            <a:r>
              <a:rPr lang="en-US" sz="10034">
                <a:solidFill>
                  <a:srgbClr val="FAFAFA"/>
                </a:solidFill>
                <a:latin typeface="Poppins"/>
              </a:rPr>
              <a:t>DE PESQUISA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55463" y="224106"/>
            <a:ext cx="7177074" cy="159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3"/>
              </a:lnSpc>
            </a:pPr>
            <a:r>
              <a:rPr lang="en-US" sz="10457">
                <a:solidFill>
                  <a:srgbClr val="049EE3"/>
                </a:solidFill>
                <a:latin typeface="Poppins Bold"/>
              </a:rPr>
              <a:t>PACD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61817" y="8006031"/>
            <a:ext cx="9917965" cy="131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"/>
              </a:rPr>
              <a:t>José Augusto da Silva Barbosa  20210094705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79136">
            <a:off x="9376376" y="1085102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505827"/>
            <a:ext cx="6516882" cy="3833460"/>
          </a:xfrm>
          <a:custGeom>
            <a:avLst/>
            <a:gdLst/>
            <a:ahLst/>
            <a:cxnLst/>
            <a:rect r="r" b="b" t="t" l="l"/>
            <a:pathLst>
              <a:path h="3833460" w="6516882">
                <a:moveTo>
                  <a:pt x="0" y="0"/>
                </a:moveTo>
                <a:lnTo>
                  <a:pt x="6516882" y="0"/>
                </a:lnTo>
                <a:lnTo>
                  <a:pt x="6516882" y="3833460"/>
                </a:lnTo>
                <a:lnTo>
                  <a:pt x="0" y="3833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904333"/>
            <a:ext cx="45766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09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13496" y="962025"/>
            <a:ext cx="128859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Proposta de Solução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01924" y="3448677"/>
            <a:ext cx="898356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Permite Transporte em gasodutos virtuais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Reduz custos infraestrutura 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Aumenta a gama de usuários finais atendidos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Diminui restrições para expansão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5650" y="2201537"/>
            <a:ext cx="127216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CDSGN - Centro de distribuição secundária de gás natural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79136">
            <a:off x="9376376" y="1085102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9933" y="2014747"/>
            <a:ext cx="6834662" cy="4750215"/>
          </a:xfrm>
          <a:custGeom>
            <a:avLst/>
            <a:gdLst/>
            <a:ahLst/>
            <a:cxnLst/>
            <a:rect r="r" b="b" t="t" l="l"/>
            <a:pathLst>
              <a:path h="4750215" w="6834662">
                <a:moveTo>
                  <a:pt x="0" y="0"/>
                </a:moveTo>
                <a:lnTo>
                  <a:pt x="6834662" y="0"/>
                </a:lnTo>
                <a:lnTo>
                  <a:pt x="6834662" y="4750215"/>
                </a:lnTo>
                <a:lnTo>
                  <a:pt x="0" y="4750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97657" y="2014747"/>
            <a:ext cx="5531361" cy="4750215"/>
          </a:xfrm>
          <a:custGeom>
            <a:avLst/>
            <a:gdLst/>
            <a:ahLst/>
            <a:cxnLst/>
            <a:rect r="r" b="b" t="t" l="l"/>
            <a:pathLst>
              <a:path h="4750215" w="5531361">
                <a:moveTo>
                  <a:pt x="0" y="0"/>
                </a:moveTo>
                <a:lnTo>
                  <a:pt x="5531362" y="0"/>
                </a:lnTo>
                <a:lnTo>
                  <a:pt x="5531362" y="4750215"/>
                </a:lnTo>
                <a:lnTo>
                  <a:pt x="0" y="4750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44281" y="2014747"/>
            <a:ext cx="4453326" cy="4750215"/>
          </a:xfrm>
          <a:custGeom>
            <a:avLst/>
            <a:gdLst/>
            <a:ahLst/>
            <a:cxnLst/>
            <a:rect r="r" b="b" t="t" l="l"/>
            <a:pathLst>
              <a:path h="4750215" w="4453326">
                <a:moveTo>
                  <a:pt x="0" y="0"/>
                </a:moveTo>
                <a:lnTo>
                  <a:pt x="4453326" y="0"/>
                </a:lnTo>
                <a:lnTo>
                  <a:pt x="4453326" y="4750215"/>
                </a:lnTo>
                <a:lnTo>
                  <a:pt x="0" y="4750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904333"/>
            <a:ext cx="457664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10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856041" y="705167"/>
            <a:ext cx="25759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Abordagem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9933" y="7133632"/>
            <a:ext cx="1444735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DFEFD"/>
                </a:solidFill>
                <a:latin typeface="Open Sans Extra Bold"/>
              </a:rPr>
              <a:t>Abordag</a:t>
            </a:r>
            <a:r>
              <a:rPr lang="en-US" sz="2799">
                <a:solidFill>
                  <a:srgbClr val="FDFEFD"/>
                </a:solidFill>
                <a:latin typeface="Open Sans Extra Bold"/>
              </a:rPr>
              <a:t>em : Quantitativa/Analítica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DFEFD"/>
                </a:solidFill>
                <a:latin typeface="Open Sans Extra Bold"/>
              </a:rPr>
              <a:t>Natureza : Aplicada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79136">
            <a:off x="9376376" y="1085102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2960684"/>
            <a:ext cx="8838790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Dado um conjunto de facilidades (Pontos de Distribuição)  com capacidade      definida 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Dado um conjunto de  clientes com necessidade definida, e matriz de distância estabelecida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Encontre um conjunto facilidades que atenda as restrições de fluxo minimizando os custos fixos e variáveis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95685" y="3017834"/>
            <a:ext cx="8390485" cy="5646427"/>
          </a:xfrm>
          <a:custGeom>
            <a:avLst/>
            <a:gdLst/>
            <a:ahLst/>
            <a:cxnLst/>
            <a:rect r="r" b="b" t="t" l="l"/>
            <a:pathLst>
              <a:path h="5646427" w="8390485">
                <a:moveTo>
                  <a:pt x="0" y="0"/>
                </a:moveTo>
                <a:lnTo>
                  <a:pt x="8390485" y="0"/>
                </a:lnTo>
                <a:lnTo>
                  <a:pt x="8390485" y="5646427"/>
                </a:lnTo>
                <a:lnTo>
                  <a:pt x="0" y="5646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904333"/>
            <a:ext cx="45766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4070" y="395605"/>
            <a:ext cx="12364200" cy="137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7"/>
              </a:lnSpc>
            </a:pPr>
            <a:r>
              <a:rPr lang="en-US" sz="3955">
                <a:solidFill>
                  <a:srgbClr val="F4F4F4"/>
                </a:solidFill>
                <a:latin typeface="Open Sans Extra Bold"/>
              </a:rPr>
              <a:t>Problemas de localização de facilidades capacitado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79136">
            <a:off x="12326429" y="-5297713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8"/>
                </a:lnTo>
                <a:lnTo>
                  <a:pt x="0" y="13407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4993" y="2723923"/>
            <a:ext cx="4234609" cy="1036443"/>
          </a:xfrm>
          <a:custGeom>
            <a:avLst/>
            <a:gdLst/>
            <a:ahLst/>
            <a:cxnLst/>
            <a:rect r="r" b="b" t="t" l="l"/>
            <a:pathLst>
              <a:path h="1036443" w="4234609">
                <a:moveTo>
                  <a:pt x="0" y="0"/>
                </a:moveTo>
                <a:lnTo>
                  <a:pt x="4234610" y="0"/>
                </a:lnTo>
                <a:lnTo>
                  <a:pt x="4234610" y="1036443"/>
                </a:lnTo>
                <a:lnTo>
                  <a:pt x="0" y="1036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4993" y="3731791"/>
            <a:ext cx="4234609" cy="4336607"/>
          </a:xfrm>
          <a:custGeom>
            <a:avLst/>
            <a:gdLst/>
            <a:ahLst/>
            <a:cxnLst/>
            <a:rect r="r" b="b" t="t" l="l"/>
            <a:pathLst>
              <a:path h="4336607" w="4234609">
                <a:moveTo>
                  <a:pt x="0" y="0"/>
                </a:moveTo>
                <a:lnTo>
                  <a:pt x="4234610" y="0"/>
                </a:lnTo>
                <a:lnTo>
                  <a:pt x="4234610" y="4336607"/>
                </a:lnTo>
                <a:lnTo>
                  <a:pt x="0" y="4336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9" r="0" b="-34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93375" y="2723923"/>
            <a:ext cx="5917946" cy="4514820"/>
          </a:xfrm>
          <a:custGeom>
            <a:avLst/>
            <a:gdLst/>
            <a:ahLst/>
            <a:cxnLst/>
            <a:rect r="r" b="b" t="t" l="l"/>
            <a:pathLst>
              <a:path h="4514820" w="5917946">
                <a:moveTo>
                  <a:pt x="0" y="0"/>
                </a:moveTo>
                <a:lnTo>
                  <a:pt x="5917945" y="0"/>
                </a:lnTo>
                <a:lnTo>
                  <a:pt x="5917945" y="4514820"/>
                </a:lnTo>
                <a:lnTo>
                  <a:pt x="0" y="4514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42325" y="2723923"/>
            <a:ext cx="3341450" cy="5860882"/>
          </a:xfrm>
          <a:custGeom>
            <a:avLst/>
            <a:gdLst/>
            <a:ahLst/>
            <a:cxnLst/>
            <a:rect r="r" b="b" t="t" l="l"/>
            <a:pathLst>
              <a:path h="5860882" w="3341450">
                <a:moveTo>
                  <a:pt x="0" y="0"/>
                </a:moveTo>
                <a:lnTo>
                  <a:pt x="3341450" y="0"/>
                </a:lnTo>
                <a:lnTo>
                  <a:pt x="3341450" y="5860882"/>
                </a:lnTo>
                <a:lnTo>
                  <a:pt x="0" y="5860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904333"/>
            <a:ext cx="45766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12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29603" y="1339461"/>
            <a:ext cx="57666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Detalhamento do  modelo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79136">
            <a:off x="12326429" y="-5297713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8"/>
                </a:lnTo>
                <a:lnTo>
                  <a:pt x="0" y="13407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04323" y="2001947"/>
            <a:ext cx="11679354" cy="5820778"/>
          </a:xfrm>
          <a:custGeom>
            <a:avLst/>
            <a:gdLst/>
            <a:ahLst/>
            <a:cxnLst/>
            <a:rect r="r" b="b" t="t" l="l"/>
            <a:pathLst>
              <a:path h="5820778" w="11679354">
                <a:moveTo>
                  <a:pt x="0" y="0"/>
                </a:moveTo>
                <a:lnTo>
                  <a:pt x="11679354" y="0"/>
                </a:lnTo>
                <a:lnTo>
                  <a:pt x="11679354" y="5820779"/>
                </a:lnTo>
                <a:lnTo>
                  <a:pt x="0" y="5820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904333"/>
            <a:ext cx="45766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40019" y="962025"/>
            <a:ext cx="24687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Resultados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3154" y="5655001"/>
            <a:ext cx="7669528" cy="3883305"/>
          </a:xfrm>
          <a:custGeom>
            <a:avLst/>
            <a:gdLst/>
            <a:ahLst/>
            <a:cxnLst/>
            <a:rect r="r" b="b" t="t" l="l"/>
            <a:pathLst>
              <a:path h="3883305" w="7669528">
                <a:moveTo>
                  <a:pt x="0" y="0"/>
                </a:moveTo>
                <a:lnTo>
                  <a:pt x="7669528" y="0"/>
                </a:lnTo>
                <a:lnTo>
                  <a:pt x="7669528" y="3883305"/>
                </a:lnTo>
                <a:lnTo>
                  <a:pt x="0" y="388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01233" y="705167"/>
            <a:ext cx="68855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Aprofundamento da Conclusão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05401" y="1800496"/>
            <a:ext cx="11285035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Extra Bold"/>
              </a:rPr>
              <a:t>Efetivação de meios de transporte e distriuição alternativos permite  distribuição mais ajustada permite implantação dessa nova cultura</a:t>
            </a:r>
          </a:p>
          <a:p>
            <a:pPr algn="ctr">
              <a:lnSpc>
                <a:spcPts val="3079"/>
              </a:lnSpc>
            </a:pPr>
          </a:p>
          <a:p>
            <a:pPr algn="ctr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Extra Bold"/>
              </a:rPr>
              <a:t>Projeto utiliza de simplificações, como a substituiçãoda rede por pontos de oferta, e a não consideração de penalidades e restrições extras que podem surgir diante do fluxo de transporte em área urbana</a:t>
            </a:r>
          </a:p>
          <a:p>
            <a:pPr algn="ctr">
              <a:lnSpc>
                <a:spcPts val="3079"/>
              </a:lnSpc>
            </a:pPr>
          </a:p>
          <a:p>
            <a:pPr algn="ctr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Extra Bold"/>
              </a:rPr>
              <a:t>Resultados da massificação do gás natural para pequenos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Extra Bold"/>
              </a:rPr>
              <a:t>       </a:t>
            </a:r>
            <a:r>
              <a:rPr lang="en-US" sz="2199">
                <a:solidFill>
                  <a:srgbClr val="FFFFFF"/>
                </a:solidFill>
                <a:latin typeface="Open Sans Extra Bold"/>
              </a:rPr>
              <a:t>consumidores permite maior eficiência energética</a:t>
            </a:r>
          </a:p>
          <a:p>
            <a:pPr algn="ctr">
              <a:lnSpc>
                <a:spcPts val="3079"/>
              </a:lnSpc>
            </a:pPr>
          </a:p>
          <a:p>
            <a:pPr algn="ctr">
              <a:lnSpc>
                <a:spcPts val="30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904333"/>
            <a:ext cx="45766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14</a:t>
            </a:r>
          </a:p>
        </p:txBody>
      </p:sp>
      <p:sp>
        <p:nvSpPr>
          <p:cNvPr name="AutoShape 6" id="6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6364" y="2613717"/>
            <a:ext cx="2341717" cy="2341717"/>
          </a:xfrm>
          <a:custGeom>
            <a:avLst/>
            <a:gdLst/>
            <a:ahLst/>
            <a:cxnLst/>
            <a:rect r="r" b="b" t="t" l="l"/>
            <a:pathLst>
              <a:path h="2341717" w="2341717">
                <a:moveTo>
                  <a:pt x="0" y="0"/>
                </a:moveTo>
                <a:lnTo>
                  <a:pt x="2341717" y="0"/>
                </a:lnTo>
                <a:lnTo>
                  <a:pt x="2341717" y="2341717"/>
                </a:lnTo>
                <a:lnTo>
                  <a:pt x="0" y="2341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543" y="5757463"/>
            <a:ext cx="2341717" cy="2341717"/>
          </a:xfrm>
          <a:custGeom>
            <a:avLst/>
            <a:gdLst/>
            <a:ahLst/>
            <a:cxnLst/>
            <a:rect r="r" b="b" t="t" l="l"/>
            <a:pathLst>
              <a:path h="2341717" w="2341717">
                <a:moveTo>
                  <a:pt x="0" y="0"/>
                </a:moveTo>
                <a:lnTo>
                  <a:pt x="2341717" y="0"/>
                </a:lnTo>
                <a:lnTo>
                  <a:pt x="2341717" y="2341717"/>
                </a:lnTo>
                <a:lnTo>
                  <a:pt x="0" y="2341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93967" y="3421009"/>
            <a:ext cx="2307686" cy="2307686"/>
          </a:xfrm>
          <a:custGeom>
            <a:avLst/>
            <a:gdLst/>
            <a:ahLst/>
            <a:cxnLst/>
            <a:rect r="r" b="b" t="t" l="l"/>
            <a:pathLst>
              <a:path h="2307686" w="2307686">
                <a:moveTo>
                  <a:pt x="0" y="0"/>
                </a:moveTo>
                <a:lnTo>
                  <a:pt x="2307686" y="0"/>
                </a:lnTo>
                <a:lnTo>
                  <a:pt x="2307686" y="2307686"/>
                </a:lnTo>
                <a:lnTo>
                  <a:pt x="0" y="2307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68069" y="3361014"/>
            <a:ext cx="2367681" cy="2367681"/>
          </a:xfrm>
          <a:custGeom>
            <a:avLst/>
            <a:gdLst/>
            <a:ahLst/>
            <a:cxnLst/>
            <a:rect r="r" b="b" t="t" l="l"/>
            <a:pathLst>
              <a:path h="2367681" w="2367681">
                <a:moveTo>
                  <a:pt x="0" y="0"/>
                </a:moveTo>
                <a:lnTo>
                  <a:pt x="2367681" y="0"/>
                </a:lnTo>
                <a:lnTo>
                  <a:pt x="2367681" y="2367681"/>
                </a:lnTo>
                <a:lnTo>
                  <a:pt x="0" y="2367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93967" y="7122066"/>
            <a:ext cx="2505968" cy="2505968"/>
          </a:xfrm>
          <a:custGeom>
            <a:avLst/>
            <a:gdLst/>
            <a:ahLst/>
            <a:cxnLst/>
            <a:rect r="r" b="b" t="t" l="l"/>
            <a:pathLst>
              <a:path h="2505968" w="2505968">
                <a:moveTo>
                  <a:pt x="0" y="0"/>
                </a:moveTo>
                <a:lnTo>
                  <a:pt x="2505968" y="0"/>
                </a:lnTo>
                <a:lnTo>
                  <a:pt x="2505968" y="2505968"/>
                </a:lnTo>
                <a:lnTo>
                  <a:pt x="0" y="2505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14431" y="962025"/>
            <a:ext cx="50119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Referências adicionais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04333"/>
            <a:ext cx="45766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28081" y="2547042"/>
            <a:ext cx="499065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Boletim energético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Nacional 2022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28081" y="5662020"/>
            <a:ext cx="510287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Boletim energético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Nacional 2023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26367" y="1990147"/>
            <a:ext cx="718889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Dissertações sobre PLC aplicado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26367" y="5990826"/>
            <a:ext cx="55255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Cartilha sobre CSDGN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26173" y="4652327"/>
            <a:ext cx="90356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OBRIGADO PELA ATENÇÃO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4548" y="6948648"/>
            <a:ext cx="2814752" cy="2814752"/>
          </a:xfrm>
          <a:custGeom>
            <a:avLst/>
            <a:gdLst/>
            <a:ahLst/>
            <a:cxnLst/>
            <a:rect r="r" b="b" t="t" l="l"/>
            <a:pathLst>
              <a:path h="2814752" w="2814752">
                <a:moveTo>
                  <a:pt x="0" y="0"/>
                </a:moveTo>
                <a:lnTo>
                  <a:pt x="2814752" y="0"/>
                </a:lnTo>
                <a:lnTo>
                  <a:pt x="2814752" y="2814751"/>
                </a:lnTo>
                <a:lnTo>
                  <a:pt x="0" y="2814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1148" y="601225"/>
            <a:ext cx="17322850" cy="838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Distribuição de gás natural no Brasil: Enfoque Crítico na minimização de custo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Dissertação submetida ao Programa de Mestrado em Engenharia de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Transportes da Universidade Federal do Ceará, como parte dos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requisitos para a obtenção do título de Mestre em Ciências (M.Sc.)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em Engenharia de Transportes 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Eduardo Rocha Praça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ORIENTADOR: Prof. Dr. Ernesto Ferreira Nobre Júnior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CO-ORIENTADOR: Prof. Dr. José Lassance de Castro Silva 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904333"/>
            <a:ext cx="457664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02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779136">
            <a:off x="9376376" y="1085102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397520"/>
            <a:ext cx="10213521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Apresentação do tema | Justificativa  - 3/4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Apresentação da problemática - 5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Especificação do Objetivo - 6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Comparação entre períodos - 7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Aplicações e demandas - 8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Proposta de solução - 9 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Abordagem - 10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Apresentação do PLC - 11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47980" y="962025"/>
            <a:ext cx="18015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Bold"/>
              </a:rPr>
              <a:t>Sumário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896333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703917" y="2397520"/>
            <a:ext cx="755538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Detalhamento do modelo - 12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Resultados - 13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Aprofundamento da Conclusão - 14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Referências Adicionais - 15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1643" y="3485122"/>
            <a:ext cx="7144421" cy="5103158"/>
          </a:xfrm>
          <a:custGeom>
            <a:avLst/>
            <a:gdLst/>
            <a:ahLst/>
            <a:cxnLst/>
            <a:rect r="r" b="b" t="t" l="l"/>
            <a:pathLst>
              <a:path h="5103158" w="7144421">
                <a:moveTo>
                  <a:pt x="0" y="0"/>
                </a:moveTo>
                <a:lnTo>
                  <a:pt x="7144422" y="0"/>
                </a:lnTo>
                <a:lnTo>
                  <a:pt x="7144422" y="5103158"/>
                </a:lnTo>
                <a:lnTo>
                  <a:pt x="0" y="510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04333"/>
            <a:ext cx="45766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62025"/>
            <a:ext cx="182880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 Bold"/>
              </a:rPr>
              <a:t>DISTRIBUIÇÃO DE GÁS NATURAL NO BRASIL: UM ENFOQUE CRÍTICO E DE MINIMIZAÇÃO DE CUSTOS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482138" y="3418447"/>
            <a:ext cx="7482586" cy="179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6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4F4F4"/>
                </a:solidFill>
                <a:latin typeface="Open Sans Bold"/>
              </a:rPr>
              <a:t>Por que escolhi esse tema?</a:t>
            </a:r>
          </a:p>
          <a:p>
            <a:pPr algn="just">
              <a:lnSpc>
                <a:spcPts val="484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482138" y="5457795"/>
            <a:ext cx="1003149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Qual a justificativa  oferecida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pelo autor ?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Ela é válida 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92566" y="962025"/>
            <a:ext cx="27028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DFEFD"/>
                </a:solidFill>
                <a:latin typeface="Open Sans Extra Bold"/>
              </a:rPr>
              <a:t>Justificativa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86944" y="1942282"/>
            <a:ext cx="6565999" cy="425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1"/>
              </a:lnSpc>
            </a:pPr>
            <a:r>
              <a:rPr lang="en-US" sz="3401">
                <a:solidFill>
                  <a:srgbClr val="FFFFFF"/>
                </a:solidFill>
                <a:latin typeface="Open Sans Extra Bold"/>
              </a:rPr>
              <a:t>Vantagem Macroeconômicas:</a:t>
            </a:r>
          </a:p>
          <a:p>
            <a:pPr>
              <a:lnSpc>
                <a:spcPts val="4761"/>
              </a:lnSpc>
            </a:pP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 Extra Bold"/>
              </a:rPr>
              <a:t>Diversificação da Matriz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 Extra Bold"/>
              </a:rPr>
              <a:t>      energética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 Extra Bold"/>
              </a:rPr>
              <a:t>Disponibilidade crescente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 Extra Bold"/>
              </a:rPr>
              <a:t>Aumento da competitividade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 Extra Bold"/>
              </a:rPr>
              <a:t>       industrial</a:t>
            </a:r>
          </a:p>
          <a:p>
            <a:pPr>
              <a:lnSpc>
                <a:spcPts val="476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517753" y="5850079"/>
            <a:ext cx="8601224" cy="386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Vantagens ambientais e de Segurança:</a:t>
            </a:r>
          </a:p>
          <a:p>
            <a:pPr>
              <a:lnSpc>
                <a:spcPts val="4759"/>
              </a:lnSpc>
            </a:pP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 Extra Bold"/>
              </a:rPr>
              <a:t>Baixa presença de contaminantes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 Extra Bold"/>
              </a:rPr>
              <a:t>Combustão Limpa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pen Sans Extra Bold"/>
              </a:rPr>
              <a:t>Rápida dispersão de vazamentos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629924" y="1942282"/>
            <a:ext cx="8476506" cy="316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Vantagens para o usuário:</a:t>
            </a:r>
          </a:p>
          <a:p>
            <a:pPr>
              <a:lnSpc>
                <a:spcPts val="4759"/>
              </a:lnSpc>
            </a:pPr>
          </a:p>
          <a:p>
            <a:pPr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Open Sans Extra Bold"/>
              </a:rPr>
              <a:t>Menor custo de manutenção de equipamentos </a:t>
            </a:r>
          </a:p>
          <a:p>
            <a:pPr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Open Sans Extra Bold"/>
              </a:rPr>
              <a:t>Baixo custo</a:t>
            </a:r>
          </a:p>
          <a:p>
            <a:pPr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Open Sans Extra Bold"/>
              </a:rPr>
              <a:t>Elevado rendimento energético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04333"/>
            <a:ext cx="424607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04</a:t>
            </a:r>
          </a:p>
        </p:txBody>
      </p:sp>
      <p:sp>
        <p:nvSpPr>
          <p:cNvPr name="AutoShape 7" id="7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79136">
            <a:off x="9376376" y="1085102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04333"/>
            <a:ext cx="424309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05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67295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Especificação da Problemática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" y="2827490"/>
            <a:ext cx="12440245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 Tendencia de aumento de demanda do gás natural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Quebra de paradigmas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implantação de cultura gasífera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Uso metodologias e tecnologias de apoio a tomada de decisão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Emprego de  técnicas de modelagem e análise para minimização 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4F4F4"/>
                </a:solidFill>
                <a:latin typeface="Open Sans Extra Bold"/>
              </a:rPr>
              <a:t>   custo Considerar peculiaridades do produto e dos consumidores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79136">
            <a:off x="10039416" y="1085102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1973" y="3795427"/>
            <a:ext cx="4845031" cy="5137845"/>
          </a:xfrm>
          <a:custGeom>
            <a:avLst/>
            <a:gdLst/>
            <a:ahLst/>
            <a:cxnLst/>
            <a:rect r="r" b="b" t="t" l="l"/>
            <a:pathLst>
              <a:path h="5137845" w="4845031">
                <a:moveTo>
                  <a:pt x="0" y="0"/>
                </a:moveTo>
                <a:lnTo>
                  <a:pt x="4845031" y="0"/>
                </a:lnTo>
                <a:lnTo>
                  <a:pt x="4845031" y="5137845"/>
                </a:lnTo>
                <a:lnTo>
                  <a:pt x="0" y="513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9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904333"/>
            <a:ext cx="457664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06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60463" y="962025"/>
            <a:ext cx="56660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Especificação do Objetivo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5" y="2380139"/>
            <a:ext cx="1827847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4F4F4"/>
                </a:solidFill>
                <a:latin typeface="Open Sans Extra Bold"/>
              </a:rPr>
              <a:t>Elaborar um </a:t>
            </a:r>
            <a:r>
              <a:rPr lang="en-US" sz="2800">
                <a:solidFill>
                  <a:srgbClr val="F4F4F4"/>
                </a:solidFill>
                <a:latin typeface="Open Sans Extra Bold"/>
              </a:rPr>
              <a:t>modelo para minimizar os custos de implantação de infra-estruturas para distribuição de gás natural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3948" y="4829492"/>
            <a:ext cx="406166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4F4F4"/>
                </a:solidFill>
                <a:latin typeface="Open Sans Extra Bold"/>
              </a:rPr>
              <a:t>Objetivos : Explicativo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3948" y="5783897"/>
            <a:ext cx="55183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4F4F4"/>
                </a:solidFill>
                <a:latin typeface="Open Sans Extra Bold"/>
              </a:rPr>
              <a:t>Procedimentos : Experimental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79136">
            <a:off x="9376376" y="1085102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700687"/>
            <a:ext cx="8115300" cy="4434857"/>
          </a:xfrm>
          <a:custGeom>
            <a:avLst/>
            <a:gdLst/>
            <a:ahLst/>
            <a:cxnLst/>
            <a:rect r="r" b="b" t="t" l="l"/>
            <a:pathLst>
              <a:path h="4434857" w="8115300">
                <a:moveTo>
                  <a:pt x="0" y="0"/>
                </a:moveTo>
                <a:lnTo>
                  <a:pt x="8115300" y="0"/>
                </a:lnTo>
                <a:lnTo>
                  <a:pt x="8115300" y="4434857"/>
                </a:lnTo>
                <a:lnTo>
                  <a:pt x="0" y="4434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65" t="-172" r="-256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1643" y="2700687"/>
            <a:ext cx="6691340" cy="4434857"/>
          </a:xfrm>
          <a:custGeom>
            <a:avLst/>
            <a:gdLst/>
            <a:ahLst/>
            <a:cxnLst/>
            <a:rect r="r" b="b" t="t" l="l"/>
            <a:pathLst>
              <a:path h="4434857" w="6691340">
                <a:moveTo>
                  <a:pt x="0" y="0"/>
                </a:moveTo>
                <a:lnTo>
                  <a:pt x="6691340" y="0"/>
                </a:lnTo>
                <a:lnTo>
                  <a:pt x="6691340" y="4434857"/>
                </a:lnTo>
                <a:lnTo>
                  <a:pt x="0" y="4434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04333"/>
            <a:ext cx="457664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07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57532" y="962025"/>
            <a:ext cx="91785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Oferta Interna | Comparação de períodos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1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42593" y="8933272"/>
            <a:ext cx="0" cy="325028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779136">
            <a:off x="9376376" y="1085102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42923" y="2355657"/>
            <a:ext cx="7657636" cy="5227637"/>
          </a:xfrm>
          <a:custGeom>
            <a:avLst/>
            <a:gdLst/>
            <a:ahLst/>
            <a:cxnLst/>
            <a:rect r="r" b="b" t="t" l="l"/>
            <a:pathLst>
              <a:path h="5227637" w="7657636">
                <a:moveTo>
                  <a:pt x="0" y="0"/>
                </a:moveTo>
                <a:lnTo>
                  <a:pt x="7657636" y="0"/>
                </a:lnTo>
                <a:lnTo>
                  <a:pt x="7657636" y="5227637"/>
                </a:lnTo>
                <a:lnTo>
                  <a:pt x="0" y="522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6364" y="2355657"/>
            <a:ext cx="6128917" cy="5764372"/>
          </a:xfrm>
          <a:custGeom>
            <a:avLst/>
            <a:gdLst/>
            <a:ahLst/>
            <a:cxnLst/>
            <a:rect r="r" b="b" t="t" l="l"/>
            <a:pathLst>
              <a:path h="5764372" w="6128917">
                <a:moveTo>
                  <a:pt x="0" y="0"/>
                </a:moveTo>
                <a:lnTo>
                  <a:pt x="6128917" y="0"/>
                </a:lnTo>
                <a:lnTo>
                  <a:pt x="6128917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04333"/>
            <a:ext cx="457664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540">
                <a:solidFill>
                  <a:srgbClr val="F4F4F4"/>
                </a:solidFill>
                <a:latin typeface="Poppins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7532" y="962025"/>
            <a:ext cx="52978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Aplicações &amp; Demandas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DAFqrcGAmiw</dc:identifier>
  <dcterms:modified xsi:type="dcterms:W3CDTF">2011-08-01T06:04:30Z</dcterms:modified>
  <cp:revision>1</cp:revision>
  <dc:title>Descrição das Etapas</dc:title>
</cp:coreProperties>
</file>